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9" r:id="rId2"/>
    <p:sldId id="260" r:id="rId3"/>
    <p:sldId id="258" r:id="rId4"/>
    <p:sldId id="267" r:id="rId5"/>
    <p:sldId id="268" r:id="rId6"/>
    <p:sldId id="270" r:id="rId7"/>
    <p:sldId id="294" r:id="rId8"/>
    <p:sldId id="271" r:id="rId9"/>
    <p:sldId id="295" r:id="rId10"/>
    <p:sldId id="306" r:id="rId11"/>
    <p:sldId id="276" r:id="rId12"/>
    <p:sldId id="307" r:id="rId13"/>
    <p:sldId id="279" r:id="rId14"/>
    <p:sldId id="282" r:id="rId15"/>
    <p:sldId id="284" r:id="rId16"/>
    <p:sldId id="289" r:id="rId17"/>
    <p:sldId id="300" r:id="rId18"/>
    <p:sldId id="304" r:id="rId19"/>
    <p:sldId id="308" r:id="rId20"/>
    <p:sldId id="305" r:id="rId21"/>
    <p:sldId id="299" r:id="rId22"/>
    <p:sldId id="293" r:id="rId23"/>
    <p:sldId id="303" r:id="rId24"/>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atin typeface="Arial" panose="020B0604020202020204" pitchFamily="34" charset="0"/>
                <a:cs typeface="Arial" panose="020B0604020202020204" pitchFamily="34" charset="0"/>
              </a:defRPr>
            </a:lvl1pPr>
          </a:lstStyle>
          <a:p>
            <a:pPr>
              <a:defRPr/>
            </a:pPr>
            <a:endParaRPr lang="el-GR" altLang="el-GR"/>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atin typeface="Arial" panose="020B0604020202020204" pitchFamily="34" charset="0"/>
                <a:cs typeface="Arial" panose="020B0604020202020204" pitchFamily="34" charset="0"/>
              </a:defRPr>
            </a:lvl1pPr>
          </a:lstStyle>
          <a:p>
            <a:pPr>
              <a:defRPr/>
            </a:pPr>
            <a:endParaRPr lang="el-GR" altLang="el-G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B3B511E-980A-426D-9721-AC6E28B86AFB}"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1223C657-D4AE-4700-983F-FCFAB4429122}" type="slidenum">
              <a:rPr lang="el-GR" altLang="el-GR"/>
              <a:pPr/>
              <a:t>21</a:t>
            </a:fld>
            <a:endParaRPr lang="el-GR" altLang="el-GR"/>
          </a:p>
        </p:txBody>
      </p:sp>
      <p:sp>
        <p:nvSpPr>
          <p:cNvPr id="21507" name="1 - Θέση εικόνας διαφάνειας"/>
          <p:cNvSpPr>
            <a:spLocks noGrp="1" noRot="1" noChangeAspect="1" noTextEdit="1"/>
          </p:cNvSpPr>
          <p:nvPr>
            <p:ph type="sldImg"/>
          </p:nvPr>
        </p:nvSpPr>
        <p:spPr>
          <a:ln/>
        </p:spPr>
      </p:sp>
      <p:sp>
        <p:nvSpPr>
          <p:cNvPr id="21508" name="2 - Θέση σημειώσεων"/>
          <p:cNvSpPr>
            <a:spLocks noGrp="1"/>
          </p:cNvSpPr>
          <p:nvPr>
            <p:ph type="body" idx="1"/>
          </p:nvPr>
        </p:nvSpPr>
        <p:spPr>
          <a:noFill/>
        </p:spPr>
        <p:txBody>
          <a:bodyPr/>
          <a:lstStyle/>
          <a:p>
            <a:pPr eaLnBrk="1" hangingPunct="1">
              <a:spcBef>
                <a:spcPct val="0"/>
              </a:spcBef>
            </a:pPr>
            <a:endParaRPr lang="el-GR" altLang="el-GR" smtClean="0">
              <a:latin typeface="Arial" charset="0"/>
              <a:cs typeface="Arial" charset="0"/>
            </a:endParaRPr>
          </a:p>
        </p:txBody>
      </p:sp>
      <p:sp>
        <p:nvSpPr>
          <p:cNvPr id="21509"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B5422CC-126E-44BA-B1C3-933E7CC6668B}" type="slidenum">
              <a:rPr lang="el-GR" altLang="el-GR" sz="1200">
                <a:latin typeface="Calibri" pitchFamily="34" charset="0"/>
              </a:rPr>
              <a:pPr algn="r" eaLnBrk="1" hangingPunct="1"/>
              <a:t>21</a:t>
            </a:fld>
            <a:endParaRPr lang="el-GR" altLang="el-G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fld id="{08DC0723-D27C-41CF-BC7D-8C9D6B79B54F}" type="slidenum">
              <a:rPr lang="el-GR" altLang="el-G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fld id="{902A5B6B-FFB5-4EB7-9FF2-8F88429CCBF4}" type="slidenum">
              <a:rPr lang="el-GR" altLang="el-G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fld id="{3BDBD146-90E9-4832-A00A-680061DB7BA9}" type="slidenum">
              <a:rPr lang="el-GR" altLang="el-G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fld id="{C4F8F02A-DD6D-4D0C-BE51-A4E88F16F46D}" type="slidenum">
              <a:rPr lang="el-GR" altLang="el-G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fld id="{BEDF526C-E278-4246-9C20-458ECF05A7A3}" type="slidenum">
              <a:rPr lang="el-GR" altLang="el-GR"/>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fld id="{B50DE7F9-5340-4556-85BE-20682EEEE3D2}" type="slidenum">
              <a:rPr lang="el-GR" altLang="el-G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fld id="{E01BF925-0026-4AC7-993B-331DD48A253E}" type="slidenum">
              <a:rPr lang="el-GR" altLang="el-G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fld id="{07031092-CE09-4881-9D92-BA4D0A4CCDF7}" type="slidenum">
              <a:rPr lang="el-GR" altLang="el-G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fld id="{299EA03C-9B97-4FE9-AB3F-FD50EE8386AD}" type="slidenum">
              <a:rPr lang="el-GR" altLang="el-G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fld id="{670BCCDC-1DC2-4E78-A5F3-E4B75D3254CC}" type="slidenum">
              <a:rPr lang="el-GR" altLang="el-G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fld id="{9A4DE88B-1331-41A0-B4C3-2760F820CB55}" type="slidenum">
              <a:rPr lang="el-GR" altLang="el-G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smtClean="0">
                <a:latin typeface="Arial" panose="020B0604020202020204" pitchFamily="34" charset="0"/>
                <a:cs typeface="Arial" panose="020B0604020202020204" pitchFamily="34" charset="0"/>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cs typeface="Arial" panose="020B0604020202020204" pitchFamily="34" charset="0"/>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7823720-4A88-4DD1-BF3B-75225594CA72}"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3nipkounoupidianwn.weebly.com/alpharhochiiotakappa942/6800476" TargetMode="External"/><Relationship Id="rId2" Type="http://schemas.openxmlformats.org/officeDocument/2006/relationships/hyperlink" Target="https://3nipkounoupidianwn.weebly.com/alpharhochiiotakappa942/7081851" TargetMode="External"/><Relationship Id="rId1" Type="http://schemas.openxmlformats.org/officeDocument/2006/relationships/slideLayout" Target="../slideLayouts/slideLayout2.xml"/><Relationship Id="rId4" Type="http://schemas.openxmlformats.org/officeDocument/2006/relationships/hyperlink" Target="https://3nipkounoupidianwn.weebly.com/alpharhochiiotakappa942/693281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3nipkounoupidianwn.weebly.com/alpharhochiiotakappa942/9981648" TargetMode="External"/><Relationship Id="rId2" Type="http://schemas.openxmlformats.org/officeDocument/2006/relationships/hyperlink" Target="https://3nipkounoupidianwn.weebly.com/alpharhochiiotakappa942/61" TargetMode="External"/><Relationship Id="rId1" Type="http://schemas.openxmlformats.org/officeDocument/2006/relationships/slideLayout" Target="../slideLayouts/slideLayout2.xml"/><Relationship Id="rId4" Type="http://schemas.openxmlformats.org/officeDocument/2006/relationships/hyperlink" Target="https://3nipkounoupidianwn.weebly.com/alpharhochiiotakappa942/4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3nipkounoupidianwn.weebly.com/alpharhochiiotakappa942/4296444" TargetMode="External"/><Relationship Id="rId2" Type="http://schemas.openxmlformats.org/officeDocument/2006/relationships/hyperlink" Target="https://3nipkounoupidianwn.weebly.com/alpharhochiiotakappa942/category/phithetaiotanu972piomegarhoomicron427dd31d57"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hyperlink" Target="https://3nipkounoupidianwn.weebly.com/alpharhochiiotakappa942/category/psietaphiiotaalphakappa941sigmaf-deltaetamuiotaomicronupsilonrhogamma943epsilonsigma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3nipkounoupidianwn.weebly.com/alpharhochiiotakappa942/category/tau941chinue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3nipkounoupidianwn.weebly.com/alpharhochiiotakappa942/category/242b5215a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3nipkounoupidianwn.weebly.com/alpharhochiiotakappa942/category/omicroniotakappaomicronlambdaomicrongammaiotakappa940-sigmachiomicronlambdaepsilon943alph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77962"/>
          </a:xfrm>
        </p:spPr>
        <p:txBody>
          <a:bodyPr/>
          <a:lstStyle/>
          <a:p>
            <a:r>
              <a:rPr lang="el-GR" sz="2400" b="1" dirty="0" smtClean="0"/>
              <a:t>3</a:t>
            </a:r>
            <a:r>
              <a:rPr lang="el-GR" sz="2400" b="1" baseline="30000" dirty="0" smtClean="0"/>
              <a:t>ο</a:t>
            </a:r>
            <a:r>
              <a:rPr lang="el-GR" sz="2400" b="1" dirty="0" smtClean="0"/>
              <a:t> Νηπιαγωγείο Κουνουπιδιανών</a:t>
            </a:r>
            <a:br>
              <a:rPr lang="el-GR" sz="2400" b="1" dirty="0" smtClean="0"/>
            </a:br>
            <a:r>
              <a:rPr lang="en-US" sz="2800" b="1" dirty="0" smtClean="0"/>
              <a:t/>
            </a:r>
            <a:br>
              <a:rPr lang="en-US" sz="2800" b="1" dirty="0" smtClean="0"/>
            </a:br>
            <a:r>
              <a:rPr lang="el-GR" sz="2800" b="1" dirty="0" smtClean="0"/>
              <a:t>ΕΝΗΜΕΡΩΣΗ ΓΟΝΕΩΝ</a:t>
            </a:r>
            <a:endParaRPr lang="el-GR" sz="2800" b="1" dirty="0"/>
          </a:p>
        </p:txBody>
      </p:sp>
      <p:pic>
        <p:nvPicPr>
          <p:cNvPr id="4" name="Picture 4" descr="e-1-638"/>
          <p:cNvPicPr>
            <a:picLocks noGrp="1" noChangeAspect="1" noChangeArrowheads="1"/>
          </p:cNvPicPr>
          <p:nvPr>
            <p:ph idx="1"/>
          </p:nvPr>
        </p:nvPicPr>
        <p:blipFill>
          <a:blip r:embed="rId2" cstate="print"/>
          <a:srcRect t="21111"/>
          <a:stretch>
            <a:fillRect/>
          </a:stretch>
        </p:blipFill>
        <p:spPr bwMode="auto">
          <a:xfrm>
            <a:off x="838200" y="1981200"/>
            <a:ext cx="759059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14400"/>
            <a:ext cx="8229600" cy="4525963"/>
          </a:xfrm>
        </p:spPr>
        <p:txBody>
          <a:bodyPr/>
          <a:lstStyle/>
          <a:p>
            <a:pPr algn="ctr">
              <a:buNone/>
            </a:pPr>
            <a:endParaRPr lang="el-GR" dirty="0" smtClean="0"/>
          </a:p>
          <a:p>
            <a:pPr algn="ctr">
              <a:buNone/>
            </a:pPr>
            <a:endParaRPr lang="el-GR" dirty="0" smtClean="0"/>
          </a:p>
          <a:p>
            <a:pPr algn="ctr">
              <a:buNone/>
            </a:pPr>
            <a:r>
              <a:rPr lang="el-GR" sz="3600" dirty="0" smtClean="0"/>
              <a:t>Πατήστε </a:t>
            </a:r>
            <a:r>
              <a:rPr lang="el-GR" sz="3600" dirty="0" smtClean="0">
                <a:hlinkClick r:id="rId2"/>
              </a:rPr>
              <a:t>εδώ</a:t>
            </a:r>
            <a:r>
              <a:rPr lang="el-GR" sz="3600" dirty="0" smtClean="0"/>
              <a:t>, </a:t>
            </a:r>
            <a:r>
              <a:rPr lang="el-GR" sz="3600" dirty="0" smtClean="0">
                <a:hlinkClick r:id="rId3"/>
              </a:rPr>
              <a:t>εδώ</a:t>
            </a:r>
            <a:r>
              <a:rPr lang="el-GR" sz="3600" dirty="0" smtClean="0"/>
              <a:t> και </a:t>
            </a:r>
            <a:r>
              <a:rPr lang="el-GR" sz="3600" dirty="0" smtClean="0">
                <a:hlinkClick r:id="rId4"/>
              </a:rPr>
              <a:t>εδώ</a:t>
            </a:r>
            <a:r>
              <a:rPr lang="el-GR" sz="3600" dirty="0" smtClean="0"/>
              <a:t> για να δείτε μερικές ενδεικτικές δραστηριότητες</a:t>
            </a:r>
            <a:endParaRPr lang="el-G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sz="4800" b="1" smtClean="0">
                <a:solidFill>
                  <a:srgbClr val="002060"/>
                </a:solidFill>
              </a:rPr>
              <a:t>Μαθηματικά</a:t>
            </a:r>
          </a:p>
        </p:txBody>
      </p:sp>
      <p:sp>
        <p:nvSpPr>
          <p:cNvPr id="12291" name="Rectangle 3"/>
          <p:cNvSpPr>
            <a:spLocks noGrp="1" noChangeArrowheads="1"/>
          </p:cNvSpPr>
          <p:nvPr>
            <p:ph type="body" idx="1"/>
          </p:nvPr>
        </p:nvSpPr>
        <p:spPr/>
        <p:txBody>
          <a:bodyPr/>
          <a:lstStyle/>
          <a:p>
            <a:pPr algn="just" eaLnBrk="1" hangingPunct="1">
              <a:lnSpc>
                <a:spcPct val="80000"/>
              </a:lnSpc>
            </a:pPr>
            <a:r>
              <a:rPr lang="el-GR" altLang="el-GR" sz="2400" b="1" dirty="0" smtClean="0"/>
              <a:t>Αριθμοί και πράξεις</a:t>
            </a:r>
            <a:r>
              <a:rPr lang="el-GR" altLang="el-GR" sz="2400" dirty="0" smtClean="0"/>
              <a:t>:</a:t>
            </a:r>
            <a:r>
              <a:rPr lang="en-US" altLang="el-GR" sz="2400" dirty="0" smtClean="0"/>
              <a:t> </a:t>
            </a:r>
            <a:r>
              <a:rPr lang="el-GR" altLang="el-GR" sz="2400" dirty="0" smtClean="0"/>
              <a:t>Φυσικοί αριθμοί ως το</a:t>
            </a:r>
          </a:p>
          <a:p>
            <a:pPr algn="just" eaLnBrk="1" hangingPunct="1">
              <a:lnSpc>
                <a:spcPct val="80000"/>
              </a:lnSpc>
              <a:buFontTx/>
              <a:buNone/>
            </a:pPr>
            <a:r>
              <a:rPr lang="el-GR" altLang="el-GR" sz="2400" dirty="0" smtClean="0"/>
              <a:t>    10 και πράξεις.</a:t>
            </a:r>
          </a:p>
          <a:p>
            <a:pPr algn="just" eaLnBrk="1" hangingPunct="1">
              <a:lnSpc>
                <a:spcPct val="80000"/>
              </a:lnSpc>
              <a:buFontTx/>
              <a:buNone/>
            </a:pPr>
            <a:endParaRPr lang="en-US" altLang="el-GR" sz="2400" dirty="0" smtClean="0"/>
          </a:p>
          <a:p>
            <a:pPr algn="just" eaLnBrk="1" hangingPunct="1">
              <a:lnSpc>
                <a:spcPct val="80000"/>
              </a:lnSpc>
            </a:pPr>
            <a:r>
              <a:rPr lang="el-GR" altLang="el-GR" sz="2400" b="1" dirty="0" smtClean="0"/>
              <a:t>Άλγεβρα: </a:t>
            </a:r>
            <a:r>
              <a:rPr lang="el-GR" altLang="el-GR" sz="2400" dirty="0" smtClean="0"/>
              <a:t>Κανονικότητα και ισότητες </a:t>
            </a:r>
          </a:p>
          <a:p>
            <a:pPr algn="just" eaLnBrk="1" hangingPunct="1">
              <a:lnSpc>
                <a:spcPct val="80000"/>
              </a:lnSpc>
              <a:buFontTx/>
              <a:buNone/>
            </a:pPr>
            <a:endParaRPr lang="el-GR" altLang="el-GR" sz="2400" dirty="0" smtClean="0"/>
          </a:p>
          <a:p>
            <a:pPr algn="just" eaLnBrk="1" hangingPunct="1">
              <a:lnSpc>
                <a:spcPct val="80000"/>
              </a:lnSpc>
            </a:pPr>
            <a:r>
              <a:rPr lang="el-GR" altLang="el-GR" sz="2400" b="1" dirty="0" smtClean="0"/>
              <a:t>Χώρος και γεωμετρία: </a:t>
            </a:r>
            <a:r>
              <a:rPr lang="el-GR" altLang="el-GR" sz="2400" dirty="0" smtClean="0"/>
              <a:t>Προσανατολισμός στο χώρο, γεωμετρικά σχήματα, </a:t>
            </a:r>
            <a:r>
              <a:rPr lang="el-GR" altLang="el-GR" sz="2400" dirty="0" err="1" smtClean="0"/>
              <a:t>οπτικοποίηση</a:t>
            </a:r>
            <a:r>
              <a:rPr lang="el-GR" altLang="el-GR" sz="2400" dirty="0" smtClean="0"/>
              <a:t> </a:t>
            </a:r>
            <a:endParaRPr lang="en-US" altLang="el-GR" sz="2400" dirty="0" smtClean="0"/>
          </a:p>
          <a:p>
            <a:pPr algn="just" eaLnBrk="1" hangingPunct="1">
              <a:lnSpc>
                <a:spcPct val="80000"/>
              </a:lnSpc>
              <a:buFontTx/>
              <a:buNone/>
            </a:pPr>
            <a:r>
              <a:rPr lang="el-GR" altLang="el-GR" sz="2400" dirty="0" smtClean="0"/>
              <a:t>     Πατήστε εδώ</a:t>
            </a:r>
            <a:endParaRPr lang="en-US" altLang="el-GR" sz="2400" dirty="0" smtClean="0"/>
          </a:p>
          <a:p>
            <a:pPr algn="just" eaLnBrk="1" hangingPunct="1">
              <a:lnSpc>
                <a:spcPct val="80000"/>
              </a:lnSpc>
            </a:pPr>
            <a:r>
              <a:rPr lang="el-GR" altLang="el-GR" sz="2400" b="1" dirty="0" smtClean="0"/>
              <a:t>Μέτρηση:  </a:t>
            </a:r>
            <a:r>
              <a:rPr lang="el-GR" altLang="el-GR" sz="2400" dirty="0" smtClean="0"/>
              <a:t>Εισαγωγή στη μέτρηση μήκους, επιφάνειας, όγκου και χωρητικότητας</a:t>
            </a:r>
          </a:p>
          <a:p>
            <a:pPr algn="just" eaLnBrk="1" hangingPunct="1">
              <a:lnSpc>
                <a:spcPct val="80000"/>
              </a:lnSpc>
              <a:buFontTx/>
              <a:buNone/>
            </a:pPr>
            <a:r>
              <a:rPr lang="el-GR" altLang="el-GR" sz="2400" dirty="0" smtClean="0"/>
              <a:t>  </a:t>
            </a:r>
          </a:p>
          <a:p>
            <a:pPr algn="just" eaLnBrk="1" hangingPunct="1">
              <a:lnSpc>
                <a:spcPct val="80000"/>
              </a:lnSpc>
            </a:pPr>
            <a:r>
              <a:rPr lang="el-GR" altLang="el-GR" sz="2400" b="1" dirty="0" smtClean="0"/>
              <a:t>Στοχαστικά Μαθηματικά: </a:t>
            </a:r>
            <a:r>
              <a:rPr lang="el-GR" altLang="el-GR" sz="2400" dirty="0" smtClean="0"/>
              <a:t>Στατιστική – Πιθανότητες</a:t>
            </a:r>
            <a:endParaRPr lang="en-US" altLang="el-GR" sz="2400" dirty="0" smtClean="0"/>
          </a:p>
          <a:p>
            <a:pPr algn="just" eaLnBrk="1" hangingPunct="1">
              <a:lnSpc>
                <a:spcPct val="80000"/>
              </a:lnSpc>
            </a:pPr>
            <a:endParaRPr lang="el-GR" altLang="el-GR" sz="2400" dirty="0" smtClean="0"/>
          </a:p>
          <a:p>
            <a:pPr algn="just" eaLnBrk="1" hangingPunct="1">
              <a:lnSpc>
                <a:spcPct val="80000"/>
              </a:lnSpc>
            </a:pPr>
            <a:endParaRPr lang="el-GR" altLang="el-GR" sz="2400" dirty="0" smtClean="0"/>
          </a:p>
          <a:p>
            <a:pPr eaLnBrk="1" hangingPunct="1">
              <a:lnSpc>
                <a:spcPct val="80000"/>
              </a:lnSpc>
            </a:pPr>
            <a:endParaRPr lang="el-GR" altLang="el-GR" sz="2400" dirty="0" smtClean="0"/>
          </a:p>
        </p:txBody>
      </p:sp>
      <p:pic>
        <p:nvPicPr>
          <p:cNvPr id="12292" name="Picture 5" descr="Εικόνα6"/>
          <p:cNvPicPr>
            <a:picLocks noChangeAspect="1" noChangeArrowheads="1"/>
          </p:cNvPicPr>
          <p:nvPr/>
        </p:nvPicPr>
        <p:blipFill>
          <a:blip r:embed="rId2" cstate="print"/>
          <a:srcRect/>
          <a:stretch>
            <a:fillRect/>
          </a:stretch>
        </p:blipFill>
        <p:spPr bwMode="auto">
          <a:xfrm>
            <a:off x="7391400" y="533400"/>
            <a:ext cx="13620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90600"/>
            <a:ext cx="8229600" cy="4525963"/>
          </a:xfrm>
        </p:spPr>
        <p:txBody>
          <a:bodyPr/>
          <a:lstStyle/>
          <a:p>
            <a:pPr algn="ctr">
              <a:buNone/>
            </a:pPr>
            <a:endParaRPr lang="el-GR" sz="4000" dirty="0" smtClean="0"/>
          </a:p>
          <a:p>
            <a:pPr algn="ctr">
              <a:buNone/>
            </a:pPr>
            <a:r>
              <a:rPr lang="el-GR" sz="4000" dirty="0" smtClean="0"/>
              <a:t>Πατήστε </a:t>
            </a:r>
            <a:r>
              <a:rPr lang="el-GR" sz="4000" dirty="0" smtClean="0">
                <a:hlinkClick r:id="rId2"/>
              </a:rPr>
              <a:t>εδώ</a:t>
            </a:r>
            <a:r>
              <a:rPr lang="el-GR" sz="4000" dirty="0" smtClean="0"/>
              <a:t>  </a:t>
            </a:r>
            <a:r>
              <a:rPr lang="el-GR" sz="4000" dirty="0" err="1" smtClean="0">
                <a:hlinkClick r:id="rId3"/>
              </a:rPr>
              <a:t>εδώ</a:t>
            </a:r>
            <a:r>
              <a:rPr lang="el-GR" sz="4000" dirty="0" smtClean="0"/>
              <a:t> και </a:t>
            </a:r>
            <a:r>
              <a:rPr lang="el-GR" sz="4000" dirty="0" smtClean="0">
                <a:hlinkClick r:id="rId4"/>
              </a:rPr>
              <a:t>εδώ</a:t>
            </a:r>
            <a:r>
              <a:rPr lang="el-GR" sz="4000" dirty="0" smtClean="0"/>
              <a:t> για να δείτε μερικές ενδεικτικές δραστηριότητες</a:t>
            </a:r>
          </a:p>
          <a:p>
            <a:pPr>
              <a:buNone/>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371600"/>
            <a:ext cx="8229600" cy="1981200"/>
          </a:xfrm>
        </p:spPr>
        <p:txBody>
          <a:bodyPr/>
          <a:lstStyle/>
          <a:p>
            <a:pPr eaLnBrk="1" hangingPunct="1"/>
            <a:r>
              <a:rPr lang="el-GR" altLang="el-GR" sz="3600" b="1" dirty="0" smtClean="0">
                <a:solidFill>
                  <a:schemeClr val="accent2"/>
                </a:solidFill>
                <a:latin typeface="Calibri" pitchFamily="34" charset="0"/>
              </a:rPr>
              <a:t>Φυσικές επιστήμες</a:t>
            </a:r>
            <a:br>
              <a:rPr lang="el-GR" altLang="el-GR" sz="3600" b="1" dirty="0" smtClean="0">
                <a:solidFill>
                  <a:schemeClr val="accent2"/>
                </a:solidFill>
                <a:latin typeface="Calibri" pitchFamily="34" charset="0"/>
              </a:rPr>
            </a:br>
            <a:r>
              <a:rPr lang="el-GR" altLang="el-GR" sz="3200" b="1" dirty="0" smtClean="0">
                <a:solidFill>
                  <a:schemeClr val="accent2"/>
                </a:solidFill>
                <a:latin typeface="Calibri" pitchFamily="34" charset="0"/>
              </a:rPr>
              <a:t>(φυσικό και ανθρωπογενές περιβάλλον)</a:t>
            </a:r>
            <a:br>
              <a:rPr lang="el-GR" altLang="el-GR" sz="3200" b="1" dirty="0" smtClean="0">
                <a:solidFill>
                  <a:schemeClr val="accent2"/>
                </a:solidFill>
                <a:latin typeface="Calibri" pitchFamily="34" charset="0"/>
              </a:rPr>
            </a:br>
            <a:r>
              <a:rPr lang="el-GR" altLang="el-GR" sz="3200" b="1" dirty="0" smtClean="0">
                <a:solidFill>
                  <a:schemeClr val="accent2"/>
                </a:solidFill>
                <a:latin typeface="Calibri" pitchFamily="34" charset="0"/>
              </a:rPr>
              <a:t/>
            </a:r>
            <a:br>
              <a:rPr lang="el-GR" altLang="el-GR" sz="3200" b="1" dirty="0" smtClean="0">
                <a:solidFill>
                  <a:schemeClr val="accent2"/>
                </a:solidFill>
                <a:latin typeface="Calibri" pitchFamily="34" charset="0"/>
              </a:rPr>
            </a:br>
            <a:r>
              <a:rPr lang="el-GR" altLang="el-GR" sz="3200" b="1" dirty="0" smtClean="0">
                <a:solidFill>
                  <a:schemeClr val="accent2"/>
                </a:solidFill>
                <a:latin typeface="Calibri" pitchFamily="34" charset="0"/>
              </a:rPr>
              <a:t>Πατήστε </a:t>
            </a:r>
            <a:r>
              <a:rPr lang="el-GR" altLang="el-GR" sz="3200" b="1" dirty="0" smtClean="0">
                <a:solidFill>
                  <a:schemeClr val="accent2"/>
                </a:solidFill>
                <a:latin typeface="Calibri" pitchFamily="34" charset="0"/>
                <a:hlinkClick r:id="rId2"/>
              </a:rPr>
              <a:t>εδώ</a:t>
            </a:r>
            <a:r>
              <a:rPr lang="el-GR" altLang="el-GR" sz="3200" b="1" dirty="0" smtClean="0">
                <a:solidFill>
                  <a:schemeClr val="accent2"/>
                </a:solidFill>
                <a:latin typeface="Calibri" pitchFamily="34" charset="0"/>
              </a:rPr>
              <a:t> και </a:t>
            </a:r>
            <a:r>
              <a:rPr lang="el-GR" altLang="el-GR" sz="3200" b="1" dirty="0" smtClean="0">
                <a:solidFill>
                  <a:schemeClr val="accent2"/>
                </a:solidFill>
                <a:latin typeface="Calibri" pitchFamily="34" charset="0"/>
                <a:hlinkClick r:id="rId3"/>
              </a:rPr>
              <a:t>εδώ</a:t>
            </a:r>
            <a:r>
              <a:rPr lang="el-GR" altLang="el-GR" sz="3200" b="1" dirty="0" smtClean="0">
                <a:solidFill>
                  <a:schemeClr val="accent2"/>
                </a:solidFill>
                <a:latin typeface="Calibri" pitchFamily="34" charset="0"/>
              </a:rPr>
              <a:t/>
            </a:r>
            <a:br>
              <a:rPr lang="el-GR" altLang="el-GR" sz="3200" b="1" dirty="0" smtClean="0">
                <a:solidFill>
                  <a:schemeClr val="accent2"/>
                </a:solidFill>
                <a:latin typeface="Calibri" pitchFamily="34" charset="0"/>
              </a:rPr>
            </a:br>
            <a:r>
              <a:rPr lang="el-GR" altLang="el-GR" sz="3200" b="1" dirty="0" smtClean="0">
                <a:solidFill>
                  <a:schemeClr val="accent2"/>
                </a:solidFill>
                <a:latin typeface="Calibri" pitchFamily="34" charset="0"/>
              </a:rPr>
              <a:t/>
            </a:r>
            <a:br>
              <a:rPr lang="el-GR" altLang="el-GR" sz="3200" b="1" dirty="0" smtClean="0">
                <a:solidFill>
                  <a:schemeClr val="accent2"/>
                </a:solidFill>
                <a:latin typeface="Calibri" pitchFamily="34" charset="0"/>
              </a:rPr>
            </a:br>
            <a:endParaRPr lang="el-GR" altLang="el-GR" sz="3200" b="1" dirty="0" smtClean="0">
              <a:solidFill>
                <a:schemeClr val="accent2"/>
              </a:solidFill>
              <a:latin typeface="Calibri" pitchFamily="34" charset="0"/>
            </a:endParaRPr>
          </a:p>
        </p:txBody>
      </p:sp>
      <p:pic>
        <p:nvPicPr>
          <p:cNvPr id="13315" name="Picture 7" descr="Εικόνα7"/>
          <p:cNvPicPr>
            <a:picLocks noChangeAspect="1" noChangeArrowheads="1"/>
          </p:cNvPicPr>
          <p:nvPr/>
        </p:nvPicPr>
        <p:blipFill>
          <a:blip r:embed="rId4" cstate="print"/>
          <a:srcRect/>
          <a:stretch>
            <a:fillRect/>
          </a:stretch>
        </p:blipFill>
        <p:spPr bwMode="auto">
          <a:xfrm>
            <a:off x="3048000" y="3657600"/>
            <a:ext cx="2743200" cy="223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74638"/>
            <a:ext cx="8839200" cy="1143000"/>
          </a:xfrm>
        </p:spPr>
        <p:txBody>
          <a:bodyPr/>
          <a:lstStyle/>
          <a:p>
            <a:pPr eaLnBrk="1" hangingPunct="1"/>
            <a:r>
              <a:rPr lang="el-GR" altLang="el-GR" sz="2800" b="1" smtClean="0">
                <a:solidFill>
                  <a:schemeClr val="accent2"/>
                </a:solidFill>
                <a:latin typeface="Calibri" pitchFamily="34" charset="0"/>
              </a:rPr>
              <a:t>Τεχνολογία της Πληροφορίας και επικοινωνίας</a:t>
            </a:r>
            <a:br>
              <a:rPr lang="el-GR" altLang="el-GR" sz="2800" b="1" smtClean="0">
                <a:solidFill>
                  <a:schemeClr val="accent2"/>
                </a:solidFill>
                <a:latin typeface="Calibri" pitchFamily="34" charset="0"/>
              </a:rPr>
            </a:br>
            <a:r>
              <a:rPr lang="el-GR" altLang="el-GR" sz="2800" b="1" smtClean="0">
                <a:solidFill>
                  <a:schemeClr val="accent2"/>
                </a:solidFill>
                <a:latin typeface="Calibri" pitchFamily="34" charset="0"/>
              </a:rPr>
              <a:t> (ψηφιακά μέσα)</a:t>
            </a:r>
          </a:p>
        </p:txBody>
      </p:sp>
      <p:sp>
        <p:nvSpPr>
          <p:cNvPr id="14339" name="Rectangle 3"/>
          <p:cNvSpPr>
            <a:spLocks noGrp="1" noChangeArrowheads="1"/>
          </p:cNvSpPr>
          <p:nvPr>
            <p:ph type="body" idx="1"/>
          </p:nvPr>
        </p:nvSpPr>
        <p:spPr>
          <a:xfrm>
            <a:off x="457200" y="1600200"/>
            <a:ext cx="8229600" cy="4800600"/>
          </a:xfrm>
        </p:spPr>
        <p:txBody>
          <a:bodyPr/>
          <a:lstStyle/>
          <a:p>
            <a:pPr eaLnBrk="1" hangingPunct="1">
              <a:buFontTx/>
              <a:buNone/>
            </a:pPr>
            <a:r>
              <a:rPr lang="el-GR" altLang="el-GR" sz="2800" b="1" dirty="0" smtClean="0"/>
              <a:t>Τι περιλαμβάνει η μαθησιακή περιοχή ΤΠΕ:</a:t>
            </a:r>
          </a:p>
          <a:p>
            <a:pPr eaLnBrk="1" hangingPunct="1">
              <a:buFontTx/>
              <a:buNone/>
            </a:pPr>
            <a:endParaRPr lang="el-GR" altLang="el-GR" sz="2800" b="1" dirty="0" smtClean="0"/>
          </a:p>
          <a:p>
            <a:pPr eaLnBrk="1" hangingPunct="1">
              <a:buFont typeface="Wingdings" pitchFamily="2" charset="2"/>
              <a:buChar char="ü"/>
            </a:pPr>
            <a:r>
              <a:rPr lang="el-GR" altLang="el-GR" sz="2800" dirty="0" smtClean="0"/>
              <a:t>Τα παιδιά εξοικειώνονται με βασικές λειτουργίες ψηφιακών συσκευών και έρχονται σε επαφή με διάφορες χρήσεις τους</a:t>
            </a:r>
          </a:p>
          <a:p>
            <a:pPr eaLnBrk="1" hangingPunct="1">
              <a:buFont typeface="Wingdings" pitchFamily="2" charset="2"/>
              <a:buChar char="ü"/>
            </a:pPr>
            <a:endParaRPr lang="el-GR" altLang="el-GR" sz="2800" dirty="0" smtClean="0"/>
          </a:p>
          <a:p>
            <a:pPr eaLnBrk="1" hangingPunct="1">
              <a:buFont typeface="Wingdings" pitchFamily="2" charset="2"/>
              <a:buChar char="ü"/>
            </a:pPr>
            <a:r>
              <a:rPr lang="el-GR" altLang="el-GR" sz="2800" dirty="0" smtClean="0"/>
              <a:t>Χρησιμοποιούν λογισμικά εκπαιδευτικά, γενικής χρήσης και υπηρεσίες διαδικτύου</a:t>
            </a:r>
          </a:p>
          <a:p>
            <a:pPr eaLnBrk="1" hangingPunct="1">
              <a:buFont typeface="Wingdings" pitchFamily="2" charset="2"/>
              <a:buChar char="ü"/>
            </a:pPr>
            <a:endParaRPr lang="el-GR" altLang="el-GR" sz="2800" dirty="0" smtClean="0"/>
          </a:p>
          <a:p>
            <a:pPr algn="ctr" eaLnBrk="1" hangingPunct="1">
              <a:buNone/>
            </a:pPr>
            <a:r>
              <a:rPr lang="el-GR" altLang="el-GR" dirty="0" smtClean="0"/>
              <a:t>Πατήστε </a:t>
            </a:r>
            <a:r>
              <a:rPr lang="el-GR" altLang="el-GR" dirty="0" smtClean="0">
                <a:hlinkClick r:id="rId2"/>
              </a:rPr>
              <a:t>εδώ</a:t>
            </a:r>
            <a:endParaRPr lang="el-GR" altLang="el-GR" dirty="0" smtClean="0"/>
          </a:p>
          <a:p>
            <a:pPr eaLnBrk="1" hangingPunct="1">
              <a:buFont typeface="Wingdings" pitchFamily="2" charset="2"/>
              <a:buChar char="ü"/>
            </a:pPr>
            <a:endParaRPr lang="el-GR" altLang="el-GR" sz="2800" dirty="0" smtClean="0"/>
          </a:p>
          <a:p>
            <a:pPr eaLnBrk="1" hangingPunct="1"/>
            <a:endParaRPr lang="el-GR" altLang="el-GR"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l-GR" sz="2800" b="1" smtClean="0">
                <a:latin typeface="Calibri" pitchFamily="34" charset="0"/>
              </a:rPr>
              <a:t>T</a:t>
            </a:r>
            <a:r>
              <a:rPr lang="el-GR" altLang="el-GR" sz="2800" b="1" smtClean="0">
                <a:latin typeface="Calibri" pitchFamily="34" charset="0"/>
              </a:rPr>
              <a:t>έχνες (δημιουργία και έκφραση)</a:t>
            </a:r>
          </a:p>
        </p:txBody>
      </p:sp>
      <p:sp>
        <p:nvSpPr>
          <p:cNvPr id="15363" name="Rectangle 3"/>
          <p:cNvSpPr>
            <a:spLocks noGrp="1" noChangeArrowheads="1"/>
          </p:cNvSpPr>
          <p:nvPr>
            <p:ph type="body" idx="1"/>
          </p:nvPr>
        </p:nvSpPr>
        <p:spPr>
          <a:xfrm>
            <a:off x="0" y="1371600"/>
            <a:ext cx="8839200" cy="4525963"/>
          </a:xfrm>
        </p:spPr>
        <p:txBody>
          <a:bodyPr/>
          <a:lstStyle/>
          <a:p>
            <a:pPr eaLnBrk="1" hangingPunct="1">
              <a:lnSpc>
                <a:spcPct val="90000"/>
              </a:lnSpc>
            </a:pPr>
            <a:r>
              <a:rPr lang="el-GR" altLang="el-GR" dirty="0" smtClean="0">
                <a:latin typeface="Calibri" pitchFamily="34" charset="0"/>
              </a:rPr>
              <a:t>Τα παιδιά ασχολούνται με όλες τις μορφές καλλιτεχνικής δημιουργίας και έκφρασης όπως είναι τα εικαστικά, το θέατρο, η μουσική, η κίνηση, ο χορός.</a:t>
            </a:r>
          </a:p>
          <a:p>
            <a:pPr eaLnBrk="1" hangingPunct="1">
              <a:lnSpc>
                <a:spcPct val="90000"/>
              </a:lnSpc>
            </a:pPr>
            <a:r>
              <a:rPr lang="el-GR" altLang="el-GR" dirty="0" smtClean="0">
                <a:latin typeface="Calibri" pitchFamily="34" charset="0"/>
              </a:rPr>
              <a:t> Γνωρίζουν έργα μεγάλων Ελλήνων και ξένων καλλιτεχνών </a:t>
            </a:r>
          </a:p>
          <a:p>
            <a:pPr eaLnBrk="1" hangingPunct="1">
              <a:lnSpc>
                <a:spcPct val="90000"/>
              </a:lnSpc>
            </a:pPr>
            <a:r>
              <a:rPr lang="el-GR" altLang="el-GR" dirty="0" smtClean="0">
                <a:latin typeface="Calibri" pitchFamily="34" charset="0"/>
              </a:rPr>
              <a:t>Δίνονται ευκαιρίες να πειραματιστούν με τα υλικά και χρώματα, να δημιουργήσουν έργα και κατασκευές</a:t>
            </a:r>
          </a:p>
          <a:p>
            <a:pPr eaLnBrk="1" hangingPunct="1">
              <a:lnSpc>
                <a:spcPct val="90000"/>
              </a:lnSpc>
              <a:buNone/>
            </a:pPr>
            <a:endParaRPr lang="el-GR" altLang="el-GR" dirty="0" smtClean="0">
              <a:latin typeface="Calibri" pitchFamily="34" charset="0"/>
            </a:endParaRPr>
          </a:p>
          <a:p>
            <a:pPr algn="ctr" eaLnBrk="1" hangingPunct="1">
              <a:lnSpc>
                <a:spcPct val="90000"/>
              </a:lnSpc>
              <a:buNone/>
            </a:pPr>
            <a:r>
              <a:rPr lang="el-GR" altLang="el-GR" sz="3600" dirty="0" smtClean="0">
                <a:latin typeface="Calibri" pitchFamily="34" charset="0"/>
              </a:rPr>
              <a:t>Πατήστε </a:t>
            </a:r>
            <a:r>
              <a:rPr lang="el-GR" altLang="el-GR" sz="3600" dirty="0" smtClean="0">
                <a:latin typeface="Calibri" pitchFamily="34" charset="0"/>
                <a:hlinkClick r:id="rId2"/>
              </a:rPr>
              <a:t>εδώ</a:t>
            </a:r>
            <a:endParaRPr lang="el-GR" altLang="el-GR" sz="3600" dirty="0" smtClean="0">
              <a:latin typeface="Calibri" pitchFamily="34" charset="0"/>
            </a:endParaRPr>
          </a:p>
        </p:txBody>
      </p:sp>
      <p:pic>
        <p:nvPicPr>
          <p:cNvPr id="15364" name="Picture 5" descr="e-34-638"/>
          <p:cNvPicPr>
            <a:picLocks noChangeAspect="1" noChangeArrowheads="1"/>
          </p:cNvPicPr>
          <p:nvPr/>
        </p:nvPicPr>
        <p:blipFill>
          <a:blip r:embed="rId3" cstate="print"/>
          <a:srcRect l="74490" t="69328" r="4082" b="2124"/>
          <a:stretch>
            <a:fillRect/>
          </a:stretch>
        </p:blipFill>
        <p:spPr bwMode="auto">
          <a:xfrm>
            <a:off x="7620000" y="228600"/>
            <a:ext cx="1295400" cy="1295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z="2800" b="1" smtClean="0">
                <a:solidFill>
                  <a:schemeClr val="accent2"/>
                </a:solidFill>
                <a:latin typeface="Calibri" pitchFamily="34" charset="0"/>
              </a:rPr>
              <a:t>Φυσική αγωγή</a:t>
            </a:r>
          </a:p>
        </p:txBody>
      </p:sp>
      <p:sp>
        <p:nvSpPr>
          <p:cNvPr id="16387" name="Rectangle 3"/>
          <p:cNvSpPr>
            <a:spLocks noGrp="1" noChangeArrowheads="1"/>
          </p:cNvSpPr>
          <p:nvPr>
            <p:ph type="body" idx="1"/>
          </p:nvPr>
        </p:nvSpPr>
        <p:spPr/>
        <p:txBody>
          <a:bodyPr/>
          <a:lstStyle/>
          <a:p>
            <a:pPr eaLnBrk="1" hangingPunct="1"/>
            <a:r>
              <a:rPr lang="el-GR" altLang="el-GR" sz="2400" smtClean="0">
                <a:latin typeface="Calibri" pitchFamily="34" charset="0"/>
              </a:rPr>
              <a:t>Αναπτύσσουν την κινητικότητά τους μέσα από παιχνίδια ελεύθερα και οργανωμένα</a:t>
            </a:r>
          </a:p>
        </p:txBody>
      </p:sp>
      <p:pic>
        <p:nvPicPr>
          <p:cNvPr id="16388" name="Picture 4" descr="e-37-638"/>
          <p:cNvPicPr>
            <a:picLocks noChangeAspect="1" noChangeArrowheads="1"/>
          </p:cNvPicPr>
          <p:nvPr/>
        </p:nvPicPr>
        <p:blipFill>
          <a:blip r:embed="rId2" cstate="print"/>
          <a:srcRect l="28841" t="55115" r="28526" b="3131"/>
          <a:stretch>
            <a:fillRect/>
          </a:stretch>
        </p:blipFill>
        <p:spPr bwMode="auto">
          <a:xfrm>
            <a:off x="3276600" y="3581400"/>
            <a:ext cx="2590800" cy="190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algn="ctr" eaLnBrk="1" hangingPunct="1">
              <a:buFontTx/>
              <a:buNone/>
            </a:pPr>
            <a:r>
              <a:rPr lang="el-GR" altLang="el-GR" sz="4000" b="1" dirty="0" smtClean="0">
                <a:solidFill>
                  <a:srgbClr val="002060"/>
                </a:solidFill>
                <a:latin typeface="Calibri" pitchFamily="34" charset="0"/>
              </a:rPr>
              <a:t>Δανειστική βιβλιοθήκη</a:t>
            </a:r>
          </a:p>
          <a:p>
            <a:pPr algn="ctr" eaLnBrk="1" hangingPunct="1">
              <a:buFontTx/>
              <a:buNone/>
            </a:pPr>
            <a:endParaRPr lang="el-GR" altLang="el-GR" sz="4000" b="1" dirty="0" smtClean="0">
              <a:solidFill>
                <a:srgbClr val="002060"/>
              </a:solidFill>
              <a:latin typeface="Calibri" pitchFamily="34" charset="0"/>
            </a:endParaRPr>
          </a:p>
          <a:p>
            <a:pPr algn="ctr" eaLnBrk="1" hangingPunct="1">
              <a:buFontTx/>
              <a:buNone/>
            </a:pPr>
            <a:r>
              <a:rPr lang="el-GR" altLang="el-GR" sz="4000" b="1" dirty="0" smtClean="0">
                <a:solidFill>
                  <a:srgbClr val="002060"/>
                </a:solidFill>
                <a:latin typeface="Calibri" pitchFamily="34" charset="0"/>
              </a:rPr>
              <a:t>Πατήστε </a:t>
            </a:r>
            <a:r>
              <a:rPr lang="el-GR" altLang="el-GR" sz="4000" b="1" dirty="0" smtClean="0">
                <a:solidFill>
                  <a:srgbClr val="002060"/>
                </a:solidFill>
                <a:latin typeface="Calibri" pitchFamily="34" charset="0"/>
                <a:hlinkClick r:id="rId2"/>
              </a:rPr>
              <a:t>εδώ</a:t>
            </a:r>
            <a:endParaRPr lang="el-GR" altLang="el-GR" sz="4000" b="1" dirty="0" smtClean="0">
              <a:solidFill>
                <a:srgbClr val="00206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66448201_692626997869059_4528292382197678080_o.png"/>
          <p:cNvPicPr>
            <a:picLocks noChangeAspect="1"/>
          </p:cNvPicPr>
          <p:nvPr/>
        </p:nvPicPr>
        <p:blipFill>
          <a:blip r:embed="rId2" cstate="print"/>
          <a:stretch>
            <a:fillRect/>
          </a:stretch>
        </p:blipFill>
        <p:spPr>
          <a:xfrm>
            <a:off x="788979" y="482051"/>
            <a:ext cx="7440622" cy="5994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z="2800" b="1" dirty="0" smtClean="0">
                <a:solidFill>
                  <a:schemeClr val="accent2"/>
                </a:solidFill>
                <a:latin typeface="Calibri" pitchFamily="34" charset="0"/>
              </a:rPr>
              <a:t>Οικολογικά Σχολεία</a:t>
            </a:r>
          </a:p>
        </p:txBody>
      </p:sp>
      <p:sp>
        <p:nvSpPr>
          <p:cNvPr id="16387" name="Rectangle 3"/>
          <p:cNvSpPr>
            <a:spLocks noGrp="1" noChangeArrowheads="1"/>
          </p:cNvSpPr>
          <p:nvPr>
            <p:ph type="body" idx="1"/>
          </p:nvPr>
        </p:nvSpPr>
        <p:spPr/>
        <p:txBody>
          <a:bodyPr/>
          <a:lstStyle/>
          <a:p>
            <a:pPr algn="ctr" eaLnBrk="1" hangingPunct="1">
              <a:buNone/>
            </a:pPr>
            <a:r>
              <a:rPr lang="el-GR" altLang="el-GR" sz="2800" dirty="0" smtClean="0">
                <a:latin typeface="Calibri" pitchFamily="34" charset="0"/>
              </a:rPr>
              <a:t>Το σχολείο μας ανήκει στο Δίκτυο των Οικολογικών Σχολείων</a:t>
            </a:r>
          </a:p>
          <a:p>
            <a:pPr algn="ctr" eaLnBrk="1" hangingPunct="1">
              <a:buNone/>
            </a:pPr>
            <a:endParaRPr lang="el-GR" altLang="el-GR" sz="2800" dirty="0" smtClean="0">
              <a:latin typeface="Calibri" pitchFamily="34" charset="0"/>
            </a:endParaRPr>
          </a:p>
          <a:p>
            <a:pPr algn="ctr" eaLnBrk="1" hangingPunct="1">
              <a:buNone/>
            </a:pPr>
            <a:r>
              <a:rPr lang="el-GR" altLang="el-GR" sz="2800" dirty="0" smtClean="0">
                <a:latin typeface="Calibri" pitchFamily="34" charset="0"/>
              </a:rPr>
              <a:t>Για να δείτε τις δράσεις μας, πατήστε </a:t>
            </a:r>
            <a:r>
              <a:rPr lang="el-GR" altLang="el-GR" sz="2800" dirty="0" smtClean="0">
                <a:latin typeface="Calibri" pitchFamily="34" charset="0"/>
                <a:hlinkClick r:id="rId2"/>
              </a:rPr>
              <a:t>εδώ</a:t>
            </a:r>
            <a:endParaRPr lang="el-GR" altLang="el-GR" sz="2800" dirty="0" smtClean="0">
              <a:latin typeface="Calibri" pitchFamily="34" charset="0"/>
            </a:endParaRPr>
          </a:p>
        </p:txBody>
      </p:sp>
      <p:pic>
        <p:nvPicPr>
          <p:cNvPr id="5" name="4 - Εικόνα" descr="αρχείο λήψης (1).png"/>
          <p:cNvPicPr>
            <a:picLocks noChangeAspect="1"/>
          </p:cNvPicPr>
          <p:nvPr/>
        </p:nvPicPr>
        <p:blipFill>
          <a:blip r:embed="rId3" cstate="print"/>
          <a:stretch>
            <a:fillRect/>
          </a:stretch>
        </p:blipFill>
        <p:spPr>
          <a:xfrm>
            <a:off x="3657600" y="3886200"/>
            <a:ext cx="1819275" cy="2514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altLang="el-GR" sz="2800" b="1" dirty="0" smtClean="0">
                <a:solidFill>
                  <a:schemeClr val="accent2"/>
                </a:solidFill>
                <a:latin typeface="Calibri" pitchFamily="34" charset="0"/>
              </a:rPr>
              <a:t>Το Νηπιαγωγείο :</a:t>
            </a:r>
            <a:br>
              <a:rPr lang="el-GR" altLang="el-GR" sz="2800" b="1" dirty="0" smtClean="0">
                <a:solidFill>
                  <a:schemeClr val="accent2"/>
                </a:solidFill>
                <a:latin typeface="Calibri" pitchFamily="34" charset="0"/>
              </a:rPr>
            </a:br>
            <a:r>
              <a:rPr lang="el-GR" altLang="el-GR" sz="2800" b="1" dirty="0" smtClean="0">
                <a:solidFill>
                  <a:schemeClr val="accent2"/>
                </a:solidFill>
                <a:latin typeface="Calibri" pitchFamily="34" charset="0"/>
              </a:rPr>
              <a:t> Βαθμίδα σχολείου – υποχρεωτική </a:t>
            </a:r>
            <a:r>
              <a:rPr lang="el-GR" altLang="el-GR" sz="2800" b="1" dirty="0" err="1" smtClean="0">
                <a:solidFill>
                  <a:schemeClr val="accent2"/>
                </a:solidFill>
                <a:latin typeface="Calibri" pitchFamily="34" charset="0"/>
              </a:rPr>
              <a:t>εκπ</a:t>
            </a:r>
            <a:r>
              <a:rPr lang="el-GR" altLang="el-GR" sz="2800" b="1" dirty="0" smtClean="0">
                <a:solidFill>
                  <a:schemeClr val="accent2"/>
                </a:solidFill>
                <a:latin typeface="Calibri" pitchFamily="34" charset="0"/>
              </a:rPr>
              <a:t>/ση</a:t>
            </a:r>
          </a:p>
        </p:txBody>
      </p:sp>
      <p:sp>
        <p:nvSpPr>
          <p:cNvPr id="4099" name="Rectangle 3"/>
          <p:cNvSpPr>
            <a:spLocks noGrp="1" noChangeArrowheads="1"/>
          </p:cNvSpPr>
          <p:nvPr>
            <p:ph type="body" idx="1"/>
          </p:nvPr>
        </p:nvSpPr>
        <p:spPr/>
        <p:txBody>
          <a:bodyPr/>
          <a:lstStyle/>
          <a:p>
            <a:pPr algn="ctr" eaLnBrk="1" hangingPunct="1">
              <a:buFontTx/>
              <a:buNone/>
            </a:pPr>
            <a:r>
              <a:rPr lang="el-GR" altLang="el-GR" sz="2800" dirty="0" smtClean="0">
                <a:latin typeface="Calibri" pitchFamily="34" charset="0"/>
              </a:rPr>
              <a:t>Το νηπιαγωγείο αποτελεί βαθμίδα του εκπαιδευτικού συστήματος της χώρας μας με συγκεκριμένους στόχους και αναλυτικό πρόγραμμα. </a:t>
            </a:r>
          </a:p>
          <a:p>
            <a:pPr algn="ctr" eaLnBrk="1" hangingPunct="1">
              <a:buFontTx/>
              <a:buNone/>
            </a:pPr>
            <a:r>
              <a:rPr lang="el-GR" altLang="el-GR" sz="2800" dirty="0" smtClean="0">
                <a:latin typeface="Calibri" pitchFamily="34" charset="0"/>
              </a:rPr>
              <a:t>Η φοίτηση στο νηπιαγωγείο είναι </a:t>
            </a:r>
            <a:r>
              <a:rPr lang="el-GR" altLang="el-GR" sz="2800" b="1" u="sng" dirty="0" smtClean="0">
                <a:latin typeface="Calibri" pitchFamily="34" charset="0"/>
              </a:rPr>
              <a:t>υποχρεωτική</a:t>
            </a:r>
            <a:r>
              <a:rPr lang="el-GR" altLang="el-GR" sz="2800" dirty="0" smtClean="0">
                <a:latin typeface="Calibri" pitchFamily="34" charset="0"/>
              </a:rPr>
              <a:t>  </a:t>
            </a:r>
            <a:endParaRPr lang="en-US" altLang="el-GR" sz="2800" dirty="0" smtClean="0">
              <a:latin typeface="Calibri" pitchFamily="34" charset="0"/>
            </a:endParaRPr>
          </a:p>
          <a:p>
            <a:pPr algn="ctr" eaLnBrk="1" hangingPunct="1">
              <a:buFontTx/>
              <a:buNone/>
            </a:pPr>
            <a:r>
              <a:rPr lang="el-GR" altLang="el-GR" sz="2800" dirty="0" smtClean="0">
                <a:latin typeface="Calibri" pitchFamily="34" charset="0"/>
              </a:rPr>
              <a:t>για νήπια και </a:t>
            </a:r>
            <a:r>
              <a:rPr lang="el-GR" altLang="el-GR" sz="2800" dirty="0" err="1" smtClean="0">
                <a:latin typeface="Calibri" pitchFamily="34" charset="0"/>
              </a:rPr>
              <a:t>προνήπια</a:t>
            </a:r>
            <a:r>
              <a:rPr lang="el-GR" altLang="el-GR" sz="2800" dirty="0" smtClean="0">
                <a:latin typeface="Calibri" pitchFamily="34" charset="0"/>
              </a:rPr>
              <a:t>.</a:t>
            </a:r>
            <a:endParaRPr lang="el-GR" altLang="el-GR" dirty="0" smtClean="0"/>
          </a:p>
          <a:p>
            <a:pPr algn="ctr" eaLnBrk="1" hangingPunct="1">
              <a:buFontTx/>
              <a:buNone/>
            </a:pPr>
            <a:r>
              <a:rPr lang="el-GR" altLang="el-GR" sz="2000" dirty="0" smtClean="0"/>
              <a:t>       </a:t>
            </a:r>
          </a:p>
          <a:p>
            <a:pPr eaLnBrk="1" hangingPunct="1"/>
            <a:endParaRPr lang="el-GR" altLang="el-GR" dirty="0" smtClean="0"/>
          </a:p>
        </p:txBody>
      </p:sp>
      <p:pic>
        <p:nvPicPr>
          <p:cNvPr id="4100" name="Picture 4" descr="kalamataallsxolio"/>
          <p:cNvPicPr>
            <a:picLocks noChangeAspect="1" noChangeArrowheads="1"/>
          </p:cNvPicPr>
          <p:nvPr/>
        </p:nvPicPr>
        <p:blipFill>
          <a:blip r:embed="rId2" cstate="print"/>
          <a:srcRect/>
          <a:stretch>
            <a:fillRect/>
          </a:stretch>
        </p:blipFill>
        <p:spPr bwMode="auto">
          <a:xfrm>
            <a:off x="2971800" y="4648200"/>
            <a:ext cx="34290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69032077_2841330429227650_2744500551868743680_n.jpg"/>
          <p:cNvPicPr>
            <a:picLocks noChangeAspect="1"/>
          </p:cNvPicPr>
          <p:nvPr/>
        </p:nvPicPr>
        <p:blipFill>
          <a:blip r:embed="rId2" cstate="print"/>
          <a:stretch>
            <a:fillRect/>
          </a:stretch>
        </p:blipFill>
        <p:spPr>
          <a:xfrm>
            <a:off x="1219200" y="228600"/>
            <a:ext cx="5943600" cy="62450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idx="4294967295"/>
          </p:nvPr>
        </p:nvSpPr>
        <p:spPr>
          <a:xfrm>
            <a:off x="457200" y="457200"/>
            <a:ext cx="8226425" cy="1800225"/>
          </a:xfrm>
        </p:spPr>
        <p:txBody>
          <a:bodyPr anchor="b"/>
          <a:lstStyle/>
          <a:p>
            <a:pPr eaLnBrk="1" hangingPunct="1"/>
            <a:r>
              <a:rPr lang="el-GR" altLang="el-GR" sz="2800" b="1" smtClean="0">
                <a:solidFill>
                  <a:srgbClr val="002060"/>
                </a:solidFill>
                <a:latin typeface="Calibri" pitchFamily="34" charset="0"/>
              </a:rPr>
              <a:t>Ενεργή συμμετοχή και υποστήριξη από τους γονείς</a:t>
            </a:r>
          </a:p>
        </p:txBody>
      </p:sp>
      <p:sp>
        <p:nvSpPr>
          <p:cNvPr id="3" name="2 - Θέση περιεχομένου"/>
          <p:cNvSpPr>
            <a:spLocks noGrp="1"/>
          </p:cNvSpPr>
          <p:nvPr>
            <p:ph idx="4294967295"/>
          </p:nvPr>
        </p:nvSpPr>
        <p:spPr>
          <a:xfrm>
            <a:off x="458788" y="2420938"/>
            <a:ext cx="7470775" cy="3705225"/>
          </a:xfrm>
        </p:spPr>
        <p:txBody>
          <a:bodyPr/>
          <a:lstStyle/>
          <a:p>
            <a:pPr algn="just" eaLnBrk="1" hangingPunct="1"/>
            <a:r>
              <a:rPr lang="el-GR" altLang="el-GR" sz="2400" smtClean="0">
                <a:latin typeface="Calibri" pitchFamily="34" charset="0"/>
              </a:rPr>
              <a:t>Σημαντικός παράγοντας στην επιτυχία του προγράμματος είναι η συνεργασία των γονέων.</a:t>
            </a:r>
          </a:p>
          <a:p>
            <a:pPr algn="just" eaLnBrk="1" hangingPunct="1"/>
            <a:endParaRPr lang="el-GR" altLang="el-GR" sz="2400" smtClean="0">
              <a:latin typeface="Calibri" pitchFamily="34" charset="0"/>
            </a:endParaRPr>
          </a:p>
          <a:p>
            <a:pPr algn="just" eaLnBrk="1" hangingPunct="1"/>
            <a:r>
              <a:rPr lang="el-GR" altLang="el-GR" sz="2400" smtClean="0">
                <a:latin typeface="Calibri" pitchFamily="34" charset="0"/>
              </a:rPr>
              <a:t>Τα παιδιά καλούνται να συγκεντρώνουν συχνά πληροφορίες, υλικά και αυτό φυσικά δεν μπορούν να το κάνουν μόνα τους, αλλά με βοήθεια από το σπίτι.</a:t>
            </a:r>
            <a:r>
              <a:rPr lang="el-GR" altLang="el-GR" smtClean="0"/>
              <a:t> </a:t>
            </a:r>
          </a:p>
          <a:p>
            <a:pPr algn="just" eaLnBrk="1" hangingPunct="1"/>
            <a:endParaRPr lang="el-GR" altLang="el-GR"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sz="2800" b="1" smtClean="0">
                <a:solidFill>
                  <a:schemeClr val="accent2"/>
                </a:solidFill>
                <a:latin typeface="Calibri" pitchFamily="34" charset="0"/>
              </a:rPr>
              <a:t>Συνεργασία σχολείου- οικογένειας</a:t>
            </a:r>
          </a:p>
        </p:txBody>
      </p:sp>
      <p:sp>
        <p:nvSpPr>
          <p:cNvPr id="22531" name="Rectangle 3"/>
          <p:cNvSpPr>
            <a:spLocks noGrp="1" noChangeArrowheads="1"/>
          </p:cNvSpPr>
          <p:nvPr>
            <p:ph type="body" idx="1"/>
          </p:nvPr>
        </p:nvSpPr>
        <p:spPr/>
        <p:txBody>
          <a:bodyPr/>
          <a:lstStyle/>
          <a:p>
            <a:pPr algn="ctr" eaLnBrk="1" hangingPunct="1">
              <a:buFontTx/>
              <a:buNone/>
            </a:pPr>
            <a:r>
              <a:rPr lang="el-GR" altLang="el-GR" sz="2400" b="1" smtClean="0">
                <a:latin typeface="Calibri" pitchFamily="34" charset="0"/>
              </a:rPr>
              <a:t>     Η συνεργασία των γονέων με το σχολείο είναι πολύ σημαντική. Κάθε προβληματισμός και ανησυχία σας είναι σεβαστή και μπορεί να μας βοηθήσει στο έργο μας. Το σχολείο είναι ένας χώρος όπου γονείς και εκπαιδευτικοί «εργάζονται» για την επιτευξη ενός κοινού στόχου που είναι η ευτυχία και η ισόρροπη ανάπτυξη του παιδιού</a:t>
            </a:r>
          </a:p>
        </p:txBody>
      </p:sp>
      <p:pic>
        <p:nvPicPr>
          <p:cNvPr id="22532" name="Picture 6" descr="Αποτέλεσμα εικόνας για οικογενεια"/>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495800"/>
            <a:ext cx="4419600" cy="19637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Θέση περιεχομένου"/>
          <p:cNvPicPr>
            <a:picLocks noGrp="1" noChangeArrowheads="1"/>
          </p:cNvPicPr>
          <p:nvPr>
            <p:ph type="body" idx="1"/>
          </p:nvPr>
        </p:nvPicPr>
        <p:blipFill>
          <a:blip r:embed="rId2" cstate="print"/>
          <a:srcRect/>
          <a:stretch>
            <a:fillRect/>
          </a:stretch>
        </p:blipFill>
        <p:spPr>
          <a:xfrm>
            <a:off x="457200" y="3160713"/>
            <a:ext cx="8229600" cy="140493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lstStyle/>
          <a:p>
            <a:pPr eaLnBrk="1" hangingPunct="1"/>
            <a:r>
              <a:rPr lang="el-GR" altLang="el-GR" sz="4000" smtClean="0">
                <a:solidFill>
                  <a:schemeClr val="accent2"/>
                </a:solidFill>
                <a:latin typeface="Calibri" pitchFamily="34" charset="0"/>
              </a:rPr>
              <a:t>Το αναλυτικό πρόγραμμα…..</a:t>
            </a:r>
          </a:p>
        </p:txBody>
      </p:sp>
      <p:sp>
        <p:nvSpPr>
          <p:cNvPr id="5123" name="Rectangle 3"/>
          <p:cNvSpPr>
            <a:spLocks noGrp="1" noChangeArrowheads="1"/>
          </p:cNvSpPr>
          <p:nvPr>
            <p:ph type="body" idx="1"/>
          </p:nvPr>
        </p:nvSpPr>
        <p:spPr/>
        <p:txBody>
          <a:bodyPr/>
          <a:lstStyle/>
          <a:p>
            <a:pPr algn="ctr" eaLnBrk="1" hangingPunct="1">
              <a:buFontTx/>
              <a:buNone/>
            </a:pPr>
            <a:r>
              <a:rPr lang="el-GR" altLang="el-GR" sz="2800" smtClean="0">
                <a:latin typeface="Calibri" pitchFamily="34" charset="0"/>
              </a:rPr>
              <a:t>Έχει εκπονηθεί από το Παιδαγωγικό Ινστιτούτο και το Υπουργείο Παιδείας. Είναι ενιαίο με τις επόμενες βαθμίδες υποχρεωτικής εκπ/σης και περιλαμβάνει μαθησιακές περιοχές που στις επόμενες βαθμίδες ονομάζονται μαθήματα</a:t>
            </a:r>
          </a:p>
          <a:p>
            <a:pPr algn="ctr" eaLnBrk="1" hangingPunct="1">
              <a:buFontTx/>
              <a:buNone/>
            </a:pPr>
            <a:endParaRPr lang="el-GR" altLang="el-GR" sz="2800" smtClean="0">
              <a:latin typeface="Calibri" pitchFamily="34" charset="0"/>
            </a:endParaRPr>
          </a:p>
        </p:txBody>
      </p:sp>
      <p:pic>
        <p:nvPicPr>
          <p:cNvPr id="5124" name="Picture 5" descr="2011_1-1"/>
          <p:cNvPicPr>
            <a:picLocks noChangeAspect="1" noChangeArrowheads="1"/>
          </p:cNvPicPr>
          <p:nvPr/>
        </p:nvPicPr>
        <p:blipFill>
          <a:blip r:embed="rId2" cstate="print"/>
          <a:srcRect/>
          <a:stretch>
            <a:fillRect/>
          </a:stretch>
        </p:blipFill>
        <p:spPr bwMode="auto">
          <a:xfrm>
            <a:off x="4572000" y="3992563"/>
            <a:ext cx="3638550" cy="226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l-GR" altLang="el-GR" sz="4000" smtClean="0">
                <a:solidFill>
                  <a:schemeClr val="accent2"/>
                </a:solidFill>
                <a:latin typeface="Calibri" pitchFamily="34" charset="0"/>
              </a:rPr>
              <a:t>Μαθησιακές ή γνωστικές περιοχές</a:t>
            </a:r>
          </a:p>
        </p:txBody>
      </p:sp>
      <p:sp>
        <p:nvSpPr>
          <p:cNvPr id="6147" name="Rectangle 3"/>
          <p:cNvSpPr>
            <a:spLocks noGrp="1" noChangeArrowheads="1"/>
          </p:cNvSpPr>
          <p:nvPr>
            <p:ph type="body" idx="4294967295"/>
          </p:nvPr>
        </p:nvSpPr>
        <p:spPr>
          <a:xfrm>
            <a:off x="0" y="1600200"/>
            <a:ext cx="8229600" cy="4525963"/>
          </a:xfrm>
        </p:spPr>
        <p:txBody>
          <a:bodyPr/>
          <a:lstStyle/>
          <a:p>
            <a:pPr algn="ctr" eaLnBrk="1" hangingPunct="1">
              <a:lnSpc>
                <a:spcPct val="80000"/>
              </a:lnSpc>
              <a:buFontTx/>
              <a:buNone/>
            </a:pPr>
            <a:r>
              <a:rPr lang="el-GR" altLang="el-GR" sz="1800" smtClean="0">
                <a:latin typeface="Calibri" pitchFamily="34" charset="0"/>
              </a:rPr>
              <a:t>	Όλες οι δραστηριότητες που γίνονται στο νηπιαγωγείο αφορούν στους παρακάτω τομείς του αναλυτικού προγράμματος:</a:t>
            </a:r>
            <a:r>
              <a:rPr lang="el-GR" altLang="el-GR" sz="1800" smtClean="0"/>
              <a:t> </a:t>
            </a:r>
          </a:p>
          <a:p>
            <a:pPr algn="just" eaLnBrk="1" hangingPunct="1">
              <a:lnSpc>
                <a:spcPct val="220000"/>
              </a:lnSpc>
            </a:pPr>
            <a:r>
              <a:rPr lang="el-GR" altLang="el-GR" sz="1800" b="1" smtClean="0"/>
              <a:t>Προσωπική και κοινωνική ανάπτυξη</a:t>
            </a:r>
          </a:p>
          <a:p>
            <a:pPr algn="just" eaLnBrk="1" hangingPunct="1">
              <a:lnSpc>
                <a:spcPct val="220000"/>
              </a:lnSpc>
            </a:pPr>
            <a:r>
              <a:rPr lang="el-GR" altLang="el-GR" sz="1800" b="1" smtClean="0"/>
              <a:t>Γλώσσα</a:t>
            </a:r>
          </a:p>
          <a:p>
            <a:pPr algn="just" eaLnBrk="1" hangingPunct="1">
              <a:lnSpc>
                <a:spcPct val="220000"/>
              </a:lnSpc>
            </a:pPr>
            <a:r>
              <a:rPr lang="el-GR" altLang="el-GR" sz="1800" b="1" smtClean="0"/>
              <a:t>Μαθηματικά</a:t>
            </a:r>
          </a:p>
          <a:p>
            <a:pPr algn="just" eaLnBrk="1" hangingPunct="1">
              <a:lnSpc>
                <a:spcPct val="220000"/>
              </a:lnSpc>
            </a:pPr>
            <a:r>
              <a:rPr lang="el-GR" altLang="el-GR" sz="1800" b="1" smtClean="0"/>
              <a:t>Μελέτη περιβάλλοντος </a:t>
            </a:r>
            <a:r>
              <a:rPr lang="el-GR" altLang="el-GR" sz="1800" smtClean="0"/>
              <a:t>(ανθρωπογενές – φυσικό)</a:t>
            </a:r>
          </a:p>
          <a:p>
            <a:pPr algn="just" eaLnBrk="1" hangingPunct="1">
              <a:lnSpc>
                <a:spcPct val="220000"/>
              </a:lnSpc>
            </a:pPr>
            <a:r>
              <a:rPr lang="el-GR" altLang="el-GR" sz="1800" b="1" smtClean="0"/>
              <a:t>Δημιουργία - έκφραση  </a:t>
            </a:r>
            <a:r>
              <a:rPr lang="el-GR" altLang="el-GR" sz="1800" smtClean="0"/>
              <a:t>(Εικαστικά, Μουσική, Δραματική τέχνη)</a:t>
            </a:r>
          </a:p>
          <a:p>
            <a:pPr algn="just" eaLnBrk="1" hangingPunct="1">
              <a:lnSpc>
                <a:spcPct val="220000"/>
              </a:lnSpc>
            </a:pPr>
            <a:r>
              <a:rPr lang="el-GR" altLang="el-GR" sz="1800" b="1" smtClean="0"/>
              <a:t>ΤΠΕ (</a:t>
            </a:r>
            <a:r>
              <a:rPr lang="el-GR" altLang="el-GR" sz="1800" smtClean="0"/>
              <a:t>Τεχνολογία της πληροφορίας και επικοινωνίας)</a:t>
            </a:r>
          </a:p>
          <a:p>
            <a:pPr eaLnBrk="1" hangingPunct="1">
              <a:lnSpc>
                <a:spcPct val="80000"/>
              </a:lnSpc>
            </a:pPr>
            <a:endParaRPr lang="el-GR" altLang="el-GR"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el-GR" altLang="el-GR" b="1" smtClean="0">
                <a:solidFill>
                  <a:srgbClr val="002060"/>
                </a:solidFill>
              </a:rPr>
              <a:t>Γλώσσα</a:t>
            </a:r>
          </a:p>
        </p:txBody>
      </p:sp>
      <p:sp>
        <p:nvSpPr>
          <p:cNvPr id="7171" name="Rectangle 3"/>
          <p:cNvSpPr>
            <a:spLocks noGrp="1" noChangeArrowheads="1"/>
          </p:cNvSpPr>
          <p:nvPr>
            <p:ph type="body" idx="1"/>
          </p:nvPr>
        </p:nvSpPr>
        <p:spPr/>
        <p:txBody>
          <a:bodyPr/>
          <a:lstStyle/>
          <a:p>
            <a:pPr eaLnBrk="1" hangingPunct="1">
              <a:lnSpc>
                <a:spcPct val="90000"/>
              </a:lnSpc>
              <a:buFontTx/>
              <a:buNone/>
            </a:pPr>
            <a:endParaRPr lang="el-GR" altLang="el-GR" smtClean="0"/>
          </a:p>
          <a:p>
            <a:pPr eaLnBrk="1" hangingPunct="1">
              <a:lnSpc>
                <a:spcPct val="90000"/>
              </a:lnSpc>
              <a:buFontTx/>
              <a:buNone/>
            </a:pPr>
            <a:r>
              <a:rPr lang="en-US" altLang="el-GR" smtClean="0"/>
              <a:t> </a:t>
            </a:r>
            <a:r>
              <a:rPr lang="el-GR" altLang="el-GR" smtClean="0"/>
              <a:t>Κατανόηση και παραγωγή προφορικού λόγου</a:t>
            </a:r>
          </a:p>
          <a:p>
            <a:pPr eaLnBrk="1" hangingPunct="1">
              <a:lnSpc>
                <a:spcPct val="90000"/>
              </a:lnSpc>
              <a:buFontTx/>
              <a:buNone/>
            </a:pPr>
            <a:endParaRPr lang="el-GR" altLang="el-GR" smtClean="0"/>
          </a:p>
          <a:p>
            <a:pPr eaLnBrk="1" hangingPunct="1">
              <a:lnSpc>
                <a:spcPct val="90000"/>
              </a:lnSpc>
              <a:buFontTx/>
              <a:buNone/>
            </a:pPr>
            <a:endParaRPr lang="el-GR" altLang="el-GR" smtClean="0"/>
          </a:p>
          <a:p>
            <a:pPr eaLnBrk="1" hangingPunct="1">
              <a:lnSpc>
                <a:spcPct val="90000"/>
              </a:lnSpc>
              <a:buFontTx/>
              <a:buNone/>
            </a:pPr>
            <a:endParaRPr lang="el-GR" altLang="el-GR" smtClean="0"/>
          </a:p>
          <a:p>
            <a:pPr eaLnBrk="1" hangingPunct="1">
              <a:lnSpc>
                <a:spcPct val="90000"/>
              </a:lnSpc>
              <a:buFontTx/>
              <a:buNone/>
            </a:pPr>
            <a:r>
              <a:rPr lang="el-GR" altLang="el-GR" smtClean="0"/>
              <a:t> Κατανόηση και παραγωγή γραπτού λόγου </a:t>
            </a:r>
          </a:p>
          <a:p>
            <a:pPr eaLnBrk="1" hangingPunct="1">
              <a:lnSpc>
                <a:spcPct val="90000"/>
              </a:lnSpc>
              <a:buFontTx/>
              <a:buNone/>
            </a:pPr>
            <a:r>
              <a:rPr lang="el-GR" altLang="el-GR" smtClean="0"/>
              <a:t> (φωνολογική ενημερότητα)</a:t>
            </a:r>
          </a:p>
          <a:p>
            <a:pPr eaLnBrk="1" hangingPunct="1">
              <a:lnSpc>
                <a:spcPct val="90000"/>
              </a:lnSpc>
              <a:buFontTx/>
              <a:buNone/>
            </a:pPr>
            <a:endParaRPr lang="el-GR" altLang="el-GR" smtClean="0"/>
          </a:p>
        </p:txBody>
      </p:sp>
      <p:pic>
        <p:nvPicPr>
          <p:cNvPr id="7172" name="Picture 4" descr="e-17-638"/>
          <p:cNvPicPr>
            <a:picLocks noChangeAspect="1" noChangeArrowheads="1"/>
          </p:cNvPicPr>
          <p:nvPr/>
        </p:nvPicPr>
        <p:blipFill>
          <a:blip r:embed="rId2" cstate="print"/>
          <a:srcRect l="76147" t="74522"/>
          <a:stretch>
            <a:fillRect/>
          </a:stretch>
        </p:blipFill>
        <p:spPr bwMode="auto">
          <a:xfrm>
            <a:off x="2590800" y="3048000"/>
            <a:ext cx="1981200" cy="158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algn="ctr" eaLnBrk="1" hangingPunct="1">
              <a:buFontTx/>
              <a:buNone/>
            </a:pPr>
            <a:r>
              <a:rPr lang="en-US" altLang="el-GR" sz="2400" smtClean="0">
                <a:latin typeface="Calibri" pitchFamily="34" charset="0"/>
              </a:rPr>
              <a:t> </a:t>
            </a:r>
            <a:endParaRPr lang="el-GR" altLang="el-GR" sz="2400" smtClean="0">
              <a:latin typeface="Calibri" pitchFamily="34" charset="0"/>
            </a:endParaRPr>
          </a:p>
        </p:txBody>
      </p:sp>
      <p:pic>
        <p:nvPicPr>
          <p:cNvPr id="8195" name="Picture 6" descr="e-18-638"/>
          <p:cNvPicPr>
            <a:picLocks noChangeAspect="1" noChangeArrowheads="1"/>
          </p:cNvPicPr>
          <p:nvPr/>
        </p:nvPicPr>
        <p:blipFill>
          <a:blip r:embed="rId2" cstate="print"/>
          <a:srcRect/>
          <a:stretch>
            <a:fillRect/>
          </a:stretch>
        </p:blipFill>
        <p:spPr bwMode="auto">
          <a:xfrm>
            <a:off x="2209800" y="4038600"/>
            <a:ext cx="4267200" cy="1279525"/>
          </a:xfrm>
          <a:prstGeom prst="rect">
            <a:avLst/>
          </a:prstGeom>
          <a:noFill/>
          <a:ln w="9525">
            <a:noFill/>
            <a:miter lim="800000"/>
            <a:headEnd/>
            <a:tailEnd/>
          </a:ln>
        </p:spPr>
      </p:pic>
      <p:sp>
        <p:nvSpPr>
          <p:cNvPr id="8196" name="Rectangle 8"/>
          <p:cNvSpPr>
            <a:spLocks noChangeArrowheads="1"/>
          </p:cNvSpPr>
          <p:nvPr/>
        </p:nvSpPr>
        <p:spPr bwMode="auto">
          <a:xfrm>
            <a:off x="457200" y="2209800"/>
            <a:ext cx="8229600" cy="1143000"/>
          </a:xfrm>
          <a:prstGeom prst="rect">
            <a:avLst/>
          </a:prstGeom>
          <a:noFill/>
          <a:ln w="9525">
            <a:noFill/>
            <a:miter lim="800000"/>
            <a:headEnd/>
            <a:tailEnd/>
          </a:ln>
          <a:effectLst/>
        </p:spPr>
        <p:txBody>
          <a:bodyPr anchor="ctr"/>
          <a:lstStyle/>
          <a:p>
            <a:pPr algn="ctr" eaLnBrk="1" hangingPunct="1"/>
            <a:r>
              <a:rPr lang="el-GR" altLang="el-GR" sz="2400" b="1">
                <a:solidFill>
                  <a:schemeClr val="accent2"/>
                </a:solidFill>
                <a:latin typeface="Calibri" pitchFamily="34" charset="0"/>
              </a:rPr>
              <a:t>Το Νηπιαγωγείο καλείται να βοηθήσει τα παιδιά να οργανώσουν τον προφορικό τους λόγο, να εμπλουτίσουν </a:t>
            </a:r>
            <a:br>
              <a:rPr lang="el-GR" altLang="el-GR" sz="2400" b="1">
                <a:solidFill>
                  <a:schemeClr val="accent2"/>
                </a:solidFill>
                <a:latin typeface="Calibri" pitchFamily="34" charset="0"/>
              </a:rPr>
            </a:br>
            <a:r>
              <a:rPr lang="el-GR" altLang="el-GR" sz="2400" b="1">
                <a:solidFill>
                  <a:schemeClr val="accent2"/>
                </a:solidFill>
                <a:latin typeface="Calibri" pitchFamily="34" charset="0"/>
              </a:rPr>
              <a:t>το λεξιλόγιό τους  μέσα από</a:t>
            </a:r>
            <a:r>
              <a:rPr lang="en-US" altLang="el-GR" sz="2400" b="1">
                <a:solidFill>
                  <a:schemeClr val="accent2"/>
                </a:solidFill>
                <a:latin typeface="Calibri" pitchFamily="34" charset="0"/>
              </a:rPr>
              <a:t> </a:t>
            </a:r>
            <a:r>
              <a:rPr lang="el-GR" altLang="el-GR" sz="2400" b="1">
                <a:solidFill>
                  <a:schemeClr val="accent2"/>
                </a:solidFill>
                <a:latin typeface="Calibri" pitchFamily="34" charset="0"/>
              </a:rPr>
              <a:t>διάφορες</a:t>
            </a:r>
            <a:r>
              <a:rPr lang="el-GR" altLang="el-GR" sz="2400">
                <a:solidFill>
                  <a:schemeClr val="accent2"/>
                </a:solidFill>
                <a:latin typeface="Calibri" pitchFamily="34" charset="0"/>
              </a:rPr>
              <a:t> </a:t>
            </a:r>
            <a:r>
              <a:rPr lang="el-GR" altLang="el-GR" sz="2400" b="1">
                <a:solidFill>
                  <a:schemeClr val="accent2"/>
                </a:solidFill>
                <a:latin typeface="Calibri" pitchFamily="34" charset="0"/>
              </a:rPr>
              <a:t>δραστηριότητες</a:t>
            </a:r>
            <a:r>
              <a:rPr lang="en-US" altLang="el-GR" sz="2400" b="1">
                <a:solidFill>
                  <a:schemeClr val="accent2"/>
                </a:solidFill>
                <a:latin typeface="Calibri" pitchFamily="34" charset="0"/>
              </a:rPr>
              <a:t>.</a:t>
            </a:r>
            <a:endParaRPr lang="el-GR" altLang="el-GR" sz="2400" b="1">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mtClean="0"/>
              <a:t>Γλωσσικά παιχνίδια</a:t>
            </a:r>
          </a:p>
        </p:txBody>
      </p:sp>
      <p:sp>
        <p:nvSpPr>
          <p:cNvPr id="9219" name="Rectangle 3"/>
          <p:cNvSpPr>
            <a:spLocks noGrp="1" noChangeArrowheads="1"/>
          </p:cNvSpPr>
          <p:nvPr>
            <p:ph type="body" idx="1"/>
          </p:nvPr>
        </p:nvSpPr>
        <p:spPr/>
        <p:txBody>
          <a:bodyPr/>
          <a:lstStyle/>
          <a:p>
            <a:pPr eaLnBrk="1" hangingPunct="1"/>
            <a:r>
              <a:rPr lang="el-GR" altLang="el-GR" smtClean="0"/>
              <a:t>Αντίθετα </a:t>
            </a:r>
          </a:p>
          <a:p>
            <a:pPr eaLnBrk="1" hangingPunct="1"/>
            <a:r>
              <a:rPr lang="el-GR" altLang="el-GR" smtClean="0"/>
              <a:t>Συνώνυμα </a:t>
            </a:r>
          </a:p>
          <a:p>
            <a:pPr eaLnBrk="1" hangingPunct="1"/>
            <a:r>
              <a:rPr lang="el-GR" altLang="el-GR" smtClean="0"/>
              <a:t>Μεγεθυντικά-Υποκοριστικά</a:t>
            </a:r>
          </a:p>
          <a:p>
            <a:pPr eaLnBrk="1" hangingPunct="1"/>
            <a:r>
              <a:rPr lang="el-GR" altLang="el-GR" smtClean="0"/>
              <a:t>Σύνθετες λέξεις</a:t>
            </a:r>
          </a:p>
          <a:p>
            <a:pPr eaLnBrk="1" hangingPunct="1"/>
            <a:r>
              <a:rPr lang="el-GR" altLang="el-GR" smtClean="0"/>
              <a:t>Ενικός –Πληθυντικός κ.α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b="1" smtClean="0"/>
              <a:t/>
            </a:r>
            <a:br>
              <a:rPr lang="el-GR" altLang="el-GR" b="1" smtClean="0"/>
            </a:br>
            <a:r>
              <a:rPr lang="el-GR" altLang="el-GR" b="1" smtClean="0"/>
              <a:t/>
            </a:r>
            <a:br>
              <a:rPr lang="el-GR" altLang="el-GR" b="1" smtClean="0"/>
            </a:br>
            <a:r>
              <a:rPr lang="el-GR" altLang="el-GR" sz="3600" b="1" smtClean="0">
                <a:solidFill>
                  <a:schemeClr val="accent2"/>
                </a:solidFill>
              </a:rPr>
              <a:t>Γραπτός λόγος</a:t>
            </a:r>
            <a:r>
              <a:rPr lang="el-GR" altLang="el-GR" b="1" smtClean="0"/>
              <a:t/>
            </a:r>
            <a:br>
              <a:rPr lang="el-GR" altLang="el-GR" b="1" smtClean="0"/>
            </a:br>
            <a:r>
              <a:rPr lang="en-US" altLang="el-GR" sz="3600" b="1" smtClean="0"/>
              <a:t/>
            </a:r>
            <a:br>
              <a:rPr lang="en-US" altLang="el-GR" sz="3600" b="1" smtClean="0"/>
            </a:br>
            <a:endParaRPr lang="el-GR" altLang="el-GR" sz="3600" b="1" smtClean="0"/>
          </a:p>
        </p:txBody>
      </p:sp>
      <p:sp>
        <p:nvSpPr>
          <p:cNvPr id="10243" name="Rectangle 3"/>
          <p:cNvSpPr>
            <a:spLocks noGrp="1" noChangeArrowheads="1"/>
          </p:cNvSpPr>
          <p:nvPr>
            <p:ph type="body" idx="1"/>
          </p:nvPr>
        </p:nvSpPr>
        <p:spPr/>
        <p:txBody>
          <a:bodyPr/>
          <a:lstStyle/>
          <a:p>
            <a:pPr algn="ctr" eaLnBrk="1" hangingPunct="1">
              <a:lnSpc>
                <a:spcPct val="80000"/>
              </a:lnSpc>
            </a:pPr>
            <a:endParaRPr lang="el-GR" altLang="el-GR" sz="2400" smtClean="0">
              <a:latin typeface="Calibri" pitchFamily="34" charset="0"/>
            </a:endParaRPr>
          </a:p>
          <a:p>
            <a:pPr algn="ctr" eaLnBrk="1" hangingPunct="1">
              <a:lnSpc>
                <a:spcPct val="80000"/>
              </a:lnSpc>
              <a:buFontTx/>
              <a:buNone/>
            </a:pPr>
            <a:endParaRPr lang="el-GR" altLang="el-GR" sz="2400" smtClean="0">
              <a:latin typeface="Calibri" pitchFamily="34" charset="0"/>
            </a:endParaRPr>
          </a:p>
          <a:p>
            <a:pPr algn="ctr" eaLnBrk="1" hangingPunct="1">
              <a:lnSpc>
                <a:spcPct val="80000"/>
              </a:lnSpc>
              <a:buFontTx/>
              <a:buNone/>
            </a:pPr>
            <a:r>
              <a:rPr lang="el-GR" altLang="el-GR" sz="2400" smtClean="0">
                <a:latin typeface="Calibri" pitchFamily="34" charset="0"/>
              </a:rPr>
              <a:t>Με σκοπό την προσέγγιση του γραπτού λόγου διαμορφώνεται ένα περιβάλλον πλούσιο σε ερεθίσματα και τα παιδιά εμπλέκονται σε δραστηριότητες με παιγνιώδη τρόπο.</a:t>
            </a:r>
          </a:p>
          <a:p>
            <a:pPr algn="ctr" eaLnBrk="1" hangingPunct="1">
              <a:lnSpc>
                <a:spcPct val="80000"/>
              </a:lnSpc>
              <a:buFontTx/>
              <a:buNone/>
            </a:pPr>
            <a:endParaRPr lang="el-GR" altLang="el-GR" sz="2400" smtClean="0">
              <a:latin typeface="Calibri" pitchFamily="34" charset="0"/>
            </a:endParaRPr>
          </a:p>
          <a:p>
            <a:pPr algn="ctr" eaLnBrk="1" hangingPunct="1">
              <a:lnSpc>
                <a:spcPct val="80000"/>
              </a:lnSpc>
              <a:buFontTx/>
              <a:buNone/>
            </a:pPr>
            <a:r>
              <a:rPr lang="el-GR" altLang="el-GR" sz="2400" smtClean="0">
                <a:latin typeface="Calibri" pitchFamily="34" charset="0"/>
              </a:rPr>
              <a:t>Δημιουργούνται συνθήκες ώστε τα παιδιά να παράγουν διαφορετικά κειμενικά είδη</a:t>
            </a:r>
            <a:r>
              <a:rPr lang="el-GR" altLang="el-GR" smtClean="0"/>
              <a:t> </a:t>
            </a:r>
          </a:p>
          <a:p>
            <a:pPr eaLnBrk="1" hangingPunct="1">
              <a:lnSpc>
                <a:spcPct val="80000"/>
              </a:lnSpc>
            </a:pPr>
            <a:endParaRPr lang="el-GR" altLang="el-GR" smtClean="0"/>
          </a:p>
          <a:p>
            <a:pPr algn="ctr" eaLnBrk="1" hangingPunct="1">
              <a:lnSpc>
                <a:spcPct val="80000"/>
              </a:lnSpc>
              <a:buFontTx/>
              <a:buNone/>
            </a:pPr>
            <a:endParaRPr lang="el-GR" altLang="el-GR" sz="2400" smtClean="0">
              <a:latin typeface="Calibri" pitchFamily="34" charset="0"/>
            </a:endParaRPr>
          </a:p>
          <a:p>
            <a:pPr algn="ctr" eaLnBrk="1" hangingPunct="1">
              <a:lnSpc>
                <a:spcPct val="80000"/>
              </a:lnSpc>
              <a:buFontTx/>
              <a:buNone/>
            </a:pPr>
            <a:r>
              <a:rPr lang="el-GR" altLang="el-GR" sz="2400" smtClean="0">
                <a:latin typeface="Calibri" pitchFamily="34" charset="0"/>
              </a:rPr>
              <a:t> </a:t>
            </a:r>
          </a:p>
        </p:txBody>
      </p:sp>
      <p:pic>
        <p:nvPicPr>
          <p:cNvPr id="10244" name="Picture 10" descr="writing-clipart-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77000" y="0"/>
            <a:ext cx="2362200" cy="207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143000"/>
            <a:ext cx="8229600" cy="4525963"/>
          </a:xfrm>
        </p:spPr>
        <p:txBody>
          <a:bodyPr/>
          <a:lstStyle/>
          <a:p>
            <a:pPr eaLnBrk="1" hangingPunct="1">
              <a:buFontTx/>
              <a:buNone/>
            </a:pPr>
            <a:endParaRPr lang="el-GR" altLang="el-GR" smtClean="0"/>
          </a:p>
          <a:p>
            <a:pPr eaLnBrk="1" hangingPunct="1">
              <a:buFontTx/>
              <a:buNone/>
            </a:pPr>
            <a:endParaRPr lang="el-GR" altLang="el-GR" smtClean="0"/>
          </a:p>
          <a:p>
            <a:pPr eaLnBrk="1" hangingPunct="1">
              <a:buFontTx/>
              <a:buNone/>
            </a:pPr>
            <a:r>
              <a:rPr lang="el-GR" altLang="el-GR" smtClean="0"/>
              <a:t>Να αντιληφθούν ότι ο λόγος αποτελείται από προτάσεις, λέξεις, συλλαβές, φωνήματα</a:t>
            </a:r>
          </a:p>
          <a:p>
            <a:pPr eaLnBrk="1" hangingPunct="1"/>
            <a:endParaRPr lang="el-GR" altLang="el-GR" smtClean="0"/>
          </a:p>
          <a:p>
            <a:pPr eaLnBrk="1" hangingPunct="1"/>
            <a:endParaRPr lang="el-GR" altLang="el-GR" smtClean="0"/>
          </a:p>
        </p:txBody>
      </p:sp>
      <p:sp>
        <p:nvSpPr>
          <p:cNvPr id="11267" name="Rectangle 10"/>
          <p:cNvSpPr>
            <a:spLocks noChangeArrowheads="1"/>
          </p:cNvSpPr>
          <p:nvPr/>
        </p:nvSpPr>
        <p:spPr bwMode="auto">
          <a:xfrm>
            <a:off x="1600200" y="381000"/>
            <a:ext cx="5867400" cy="1220788"/>
          </a:xfrm>
          <a:prstGeom prst="rect">
            <a:avLst/>
          </a:prstGeom>
          <a:noFill/>
          <a:ln w="9525">
            <a:noFill/>
            <a:miter lim="800000"/>
            <a:headEnd/>
            <a:tailEnd/>
          </a:ln>
          <a:effectLst/>
        </p:spPr>
        <p:txBody>
          <a:bodyPr>
            <a:spAutoFit/>
          </a:bodyPr>
          <a:lstStyle/>
          <a:p>
            <a:pPr algn="ctr" eaLnBrk="1" hangingPunct="1"/>
            <a:endParaRPr lang="el-GR" altLang="el-GR" sz="2800" b="1">
              <a:solidFill>
                <a:schemeClr val="accent2"/>
              </a:solidFill>
            </a:endParaRPr>
          </a:p>
          <a:p>
            <a:pPr algn="ctr" eaLnBrk="1" hangingPunct="1"/>
            <a:r>
              <a:rPr lang="el-GR" altLang="el-GR" sz="2800" b="1">
                <a:solidFill>
                  <a:schemeClr val="accent2"/>
                </a:solidFill>
              </a:rPr>
              <a:t>Φωνολογική συνειδητοποίηση</a:t>
            </a:r>
            <a:r>
              <a:rPr lang="el-GR" altLang="el-GR" b="1">
                <a:solidFill>
                  <a:schemeClr val="tx2"/>
                </a:solidFill>
              </a:rPr>
              <a:t> </a:t>
            </a:r>
            <a:br>
              <a:rPr lang="el-GR" altLang="el-GR" b="1">
                <a:solidFill>
                  <a:schemeClr val="tx2"/>
                </a:solidFill>
              </a:rPr>
            </a:br>
            <a:endParaRPr lang="el-GR" altLang="el-GR" b="1">
              <a:solidFill>
                <a:schemeClr val="tx2"/>
              </a:solidFill>
            </a:endParaRPr>
          </a:p>
        </p:txBody>
      </p:sp>
      <p:pic>
        <p:nvPicPr>
          <p:cNvPr id="11268" name="Picture 11" descr="Εικόνα5 - Αντίγραφο"/>
          <p:cNvPicPr>
            <a:picLocks noChangeAspect="1" noChangeArrowheads="1"/>
          </p:cNvPicPr>
          <p:nvPr/>
        </p:nvPicPr>
        <p:blipFill>
          <a:blip r:embed="rId2" cstate="print"/>
          <a:srcRect/>
          <a:stretch>
            <a:fillRect/>
          </a:stretch>
        </p:blipFill>
        <p:spPr bwMode="auto">
          <a:xfrm>
            <a:off x="3276600" y="3733800"/>
            <a:ext cx="15811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TotalTime>
  <Words>488</Words>
  <Application>Microsoft Office PowerPoint</Application>
  <PresentationFormat>Προβολή στην οθόνη (4:3)</PresentationFormat>
  <Paragraphs>95</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Προεπιλεγμένη σχεδίαση</vt:lpstr>
      <vt:lpstr>3ο Νηπιαγωγείο Κουνουπιδιανών  ΕΝΗΜΕΡΩΣΗ ΓΟΝΕΩΝ</vt:lpstr>
      <vt:lpstr>Το Νηπιαγωγείο :  Βαθμίδα σχολείου – υποχρεωτική εκπ/ση</vt:lpstr>
      <vt:lpstr>Το αναλυτικό πρόγραμμα…..</vt:lpstr>
      <vt:lpstr>Μαθησιακές ή γνωστικές περιοχές</vt:lpstr>
      <vt:lpstr>Γλώσσα</vt:lpstr>
      <vt:lpstr>Διαφάνεια 6</vt:lpstr>
      <vt:lpstr>Γλωσσικά παιχνίδια</vt:lpstr>
      <vt:lpstr>  Γραπτός λόγος  </vt:lpstr>
      <vt:lpstr>Διαφάνεια 9</vt:lpstr>
      <vt:lpstr>Διαφάνεια 10</vt:lpstr>
      <vt:lpstr>Μαθηματικά</vt:lpstr>
      <vt:lpstr>Διαφάνεια 12</vt:lpstr>
      <vt:lpstr>Φυσικές επιστήμες (φυσικό και ανθρωπογενές περιβάλλον)  Πατήστε εδώ και εδώ  </vt:lpstr>
      <vt:lpstr>Τεχνολογία της Πληροφορίας και επικοινωνίας  (ψηφιακά μέσα)</vt:lpstr>
      <vt:lpstr>Tέχνες (δημιουργία και έκφραση)</vt:lpstr>
      <vt:lpstr>Φυσική αγωγή</vt:lpstr>
      <vt:lpstr>Διαφάνεια 17</vt:lpstr>
      <vt:lpstr>Διαφάνεια 18</vt:lpstr>
      <vt:lpstr>Οικολογικά Σχολεία</vt:lpstr>
      <vt:lpstr>Διαφάνεια 20</vt:lpstr>
      <vt:lpstr>Ενεργή συμμετοχή και υποστήριξη από τους γονείς</vt:lpstr>
      <vt:lpstr>Συνεργασία σχολείου- οικογένειας</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Βάσω</dc:creator>
  <cp:lastModifiedBy>USER</cp:lastModifiedBy>
  <cp:revision>39</cp:revision>
  <cp:lastPrinted>1601-01-01T00:00:00Z</cp:lastPrinted>
  <dcterms:created xsi:type="dcterms:W3CDTF">2016-10-31T16:54:19Z</dcterms:created>
  <dcterms:modified xsi:type="dcterms:W3CDTF">2020-10-09T11:37:36Z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